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772400" cy="1470025"/>
          </a:xfrm>
        </p:spPr>
        <p:txBody>
          <a:bodyPr/>
          <a:lstStyle/>
          <a:p>
            <a:r>
              <a:rPr lang="ru-RU" b="1" dirty="0"/>
              <a:t>ЛЕКЦИЯ 1 ВВЕДЕНИЕ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7704856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i="1" dirty="0">
                <a:solidFill>
                  <a:schemeClr val="tx1"/>
                </a:solidFill>
              </a:rPr>
              <a:t>1 Положение насекомых в системе животного мира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i="1" dirty="0">
                <a:solidFill>
                  <a:schemeClr val="tx1"/>
                </a:solidFill>
              </a:rPr>
              <a:t>2 Видовое разнообразие и возможности количественного развития (численность, биомасса) насекомых в природе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i="1" dirty="0">
                <a:solidFill>
                  <a:schemeClr val="tx1"/>
                </a:solidFill>
              </a:rPr>
              <a:t>3 Значение их в природе и практической деятельности человека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0" y="188640"/>
            <a:ext cx="5832648" cy="346050"/>
          </a:xfrm>
        </p:spPr>
        <p:txBody>
          <a:bodyPr>
            <a:noAutofit/>
          </a:bodyPr>
          <a:lstStyle/>
          <a:p>
            <a:pPr lvl="0"/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Литература: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5256584"/>
          </a:xfrm>
        </p:spPr>
        <p:txBody>
          <a:bodyPr>
            <a:normAutofit fontScale="55000" lnSpcReduction="20000"/>
          </a:bodyPr>
          <a:lstStyle/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1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Бей-Биенко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, Г.Я. Общая энтомология / Г.Я.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Бей-Биенко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. – М.: Высшая школа, 1990. – 416 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Захваткин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, Ю.А. Курс общей энтомологии / Ю.А.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Захваткин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/ М.: Колос, 2001. – 376 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Росс, Г. Энтомология / Г. Росс, Ч. Росс, Д. Росс. – М.: Мир, 1985. – 573 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Шванвич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, Б.Н. Курс общей энтомологии / Б.Н.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Шванвич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. – М.-Л.: Советская наука, 1949. – 900 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Горностаев, Г.Н. Насекомые СССР / Г.Н. Горностаев. – М.: Мысль, 1970. – 372 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6 Мамаев, Б.М. Определитель насекомых европейской части СССР / Б.М. Мамаев, Л.Н. Медведев, Ф.Н. Правдин. – М.: Просвещение, 1976. – 304 с.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7 Плавильщиков, Н.Н. Определитель насекомых: Краткий определитель наиболее распространенных насекомых европейской части России / Н.Н. Плавильщиков. – М.: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Топикал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, 1994. – 544 с.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dirty="0"/>
              <a:t>Энтомология </a:t>
            </a:r>
            <a:r>
              <a:rPr lang="en-US" dirty="0" smtClean="0"/>
              <a:t>= </a:t>
            </a:r>
            <a:r>
              <a:rPr lang="en-US" i="1" dirty="0" err="1" smtClean="0"/>
              <a:t>entomon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ru-RU" dirty="0" smtClean="0"/>
              <a:t>насекомое</a:t>
            </a:r>
            <a:r>
              <a:rPr lang="en-US" dirty="0" smtClean="0"/>
              <a:t>) +</a:t>
            </a:r>
            <a:r>
              <a:rPr lang="ru-RU" dirty="0" smtClean="0"/>
              <a:t> </a:t>
            </a:r>
            <a:r>
              <a:rPr lang="en-US" i="1" dirty="0"/>
              <a:t>logos</a:t>
            </a:r>
            <a:r>
              <a:rPr lang="ru-RU" dirty="0"/>
              <a:t> </a:t>
            </a:r>
            <a:r>
              <a:rPr lang="en-US" dirty="0" smtClean="0"/>
              <a:t>(</a:t>
            </a:r>
            <a:r>
              <a:rPr lang="ru-RU" dirty="0" smtClean="0"/>
              <a:t>наука</a:t>
            </a:r>
            <a:r>
              <a:rPr lang="ru-RU" dirty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850106"/>
          </a:xfrm>
        </p:spPr>
        <p:txBody>
          <a:bodyPr/>
          <a:lstStyle/>
          <a:p>
            <a:r>
              <a:rPr lang="ru-RU" dirty="0" smtClean="0"/>
              <a:t>Дисциплины энтомологии: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 Общая энтомология</a:t>
            </a:r>
          </a:p>
          <a:p>
            <a:pPr>
              <a:buNone/>
            </a:pPr>
            <a:r>
              <a:rPr lang="ru-RU" dirty="0" smtClean="0"/>
              <a:t>2 Сельскохозяйственная энтомология</a:t>
            </a:r>
          </a:p>
          <a:p>
            <a:pPr>
              <a:buNone/>
            </a:pPr>
            <a:r>
              <a:rPr lang="ru-RU" dirty="0" smtClean="0"/>
              <a:t>3 Лесная энтомология</a:t>
            </a:r>
          </a:p>
          <a:p>
            <a:pPr>
              <a:buNone/>
            </a:pPr>
            <a:r>
              <a:rPr lang="ru-RU" dirty="0" smtClean="0"/>
              <a:t>4 Медицинская энтомология</a:t>
            </a:r>
          </a:p>
          <a:p>
            <a:pPr>
              <a:buNone/>
            </a:pPr>
            <a:r>
              <a:rPr lang="ru-RU" dirty="0" smtClean="0"/>
              <a:t>5 Ветеринарная энтомология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Дисциплины общей энтомологии: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1)</a:t>
            </a:r>
            <a:r>
              <a:rPr lang="ru-RU" i="1" dirty="0" smtClean="0"/>
              <a:t> </a:t>
            </a:r>
            <a:r>
              <a:rPr lang="ru-RU" dirty="0" smtClean="0"/>
              <a:t>морфология насекомых;</a:t>
            </a:r>
            <a:endParaRPr lang="ru-RU" dirty="0"/>
          </a:p>
          <a:p>
            <a:pPr>
              <a:buNone/>
            </a:pPr>
            <a:r>
              <a:rPr lang="ru-RU" dirty="0" smtClean="0"/>
              <a:t>  - </a:t>
            </a:r>
            <a:r>
              <a:rPr lang="ru-RU" dirty="0" err="1"/>
              <a:t>эйдономия</a:t>
            </a:r>
            <a:r>
              <a:rPr lang="ru-RU" dirty="0"/>
              <a:t> (наружная)</a:t>
            </a:r>
          </a:p>
          <a:p>
            <a:pPr>
              <a:buNone/>
            </a:pPr>
            <a:r>
              <a:rPr lang="ru-RU" dirty="0" smtClean="0"/>
              <a:t>  - </a:t>
            </a:r>
            <a:r>
              <a:rPr lang="ru-RU" dirty="0"/>
              <a:t>анатомия (внутренняя) </a:t>
            </a:r>
          </a:p>
          <a:p>
            <a:pPr>
              <a:buNone/>
            </a:pPr>
            <a:r>
              <a:rPr lang="ru-RU" dirty="0"/>
              <a:t>2) </a:t>
            </a:r>
            <a:r>
              <a:rPr lang="ru-RU" dirty="0" smtClean="0"/>
              <a:t>физиология насекомых;</a:t>
            </a:r>
            <a:endParaRPr lang="ru-RU" dirty="0"/>
          </a:p>
          <a:p>
            <a:pPr>
              <a:buNone/>
            </a:pPr>
            <a:r>
              <a:rPr lang="ru-RU" dirty="0"/>
              <a:t>3) биология </a:t>
            </a:r>
            <a:r>
              <a:rPr lang="ru-RU" dirty="0" smtClean="0"/>
              <a:t>насекомых; </a:t>
            </a:r>
            <a:endParaRPr lang="ru-RU" dirty="0"/>
          </a:p>
          <a:p>
            <a:pPr>
              <a:buNone/>
            </a:pPr>
            <a:r>
              <a:rPr lang="ru-RU" dirty="0"/>
              <a:t>4) систематика и </a:t>
            </a:r>
            <a:r>
              <a:rPr lang="ru-RU" dirty="0" smtClean="0"/>
              <a:t>классификация насекомых; </a:t>
            </a:r>
            <a:endParaRPr lang="ru-RU" dirty="0"/>
          </a:p>
          <a:p>
            <a:pPr>
              <a:buNone/>
            </a:pPr>
            <a:r>
              <a:rPr lang="ru-RU" dirty="0"/>
              <a:t>5) </a:t>
            </a:r>
            <a:r>
              <a:rPr lang="ru-RU" dirty="0" smtClean="0"/>
              <a:t>экология насекомых.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634082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Олигомеризация</a:t>
            </a:r>
            <a:r>
              <a:rPr lang="ru-RU" sz="3200" dirty="0" smtClean="0"/>
              <a:t> тела насекомых</a:t>
            </a:r>
            <a:endParaRPr lang="ru-RU" sz="3200" dirty="0"/>
          </a:p>
        </p:txBody>
      </p:sp>
      <p:pic>
        <p:nvPicPr>
          <p:cNvPr id="15362" name="Picture 2" descr="image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2880" y="836712"/>
            <a:ext cx="4937392" cy="5753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Филогенетические связи насекомых внутри типа Членистоногие</a:t>
            </a:r>
            <a:endParaRPr lang="ru-RU" sz="2400" dirty="0"/>
          </a:p>
        </p:txBody>
      </p:sp>
      <p:pic>
        <p:nvPicPr>
          <p:cNvPr id="16386" name="Picture 2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51476"/>
            <a:ext cx="4680520" cy="6289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F9A150-00A8-4F52-B8ED-DED1CBA317DF}"/>
</file>

<file path=customXml/itemProps2.xml><?xml version="1.0" encoding="utf-8"?>
<ds:datastoreItem xmlns:ds="http://schemas.openxmlformats.org/officeDocument/2006/customXml" ds:itemID="{E2FC8AF0-A0B6-4E50-8861-244077065334}"/>
</file>

<file path=customXml/itemProps3.xml><?xml version="1.0" encoding="utf-8"?>
<ds:datastoreItem xmlns:ds="http://schemas.openxmlformats.org/officeDocument/2006/customXml" ds:itemID="{F6E2A3F2-615D-47E7-AD6E-1BC521BA8479}"/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299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ЛЕКЦИЯ 1 ВВЕДЕНИЕ</vt:lpstr>
      <vt:lpstr>Литература:</vt:lpstr>
      <vt:lpstr>  Энтомология = entomon (насекомое) + logos (наука)  </vt:lpstr>
      <vt:lpstr>Дисциплины энтомологии:</vt:lpstr>
      <vt:lpstr>Дисциплины общей энтомологии:</vt:lpstr>
      <vt:lpstr>Олигомеризация тела насекомых</vt:lpstr>
      <vt:lpstr>Филогенетические связи насекомых внутри типа Членистоногие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 ВВЕДЕНИЕ</dc:title>
  <dc:creator>Галиновский</dc:creator>
  <cp:lastModifiedBy>Галиновский</cp:lastModifiedBy>
  <cp:revision>5</cp:revision>
  <dcterms:created xsi:type="dcterms:W3CDTF">2012-01-30T10:59:58Z</dcterms:created>
  <dcterms:modified xsi:type="dcterms:W3CDTF">2012-01-30T11:14:36Z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